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EA16-E228-48DF-A114-8A1DEDC8FD0F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AEEE-0623-431D-ACDE-C10254B942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V="1">
            <a:off x="0" y="0"/>
            <a:ext cx="9144000" cy="1340768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4624"/>
            <a:ext cx="87868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2015-2016 учебный год</a:t>
            </a:r>
            <a:endParaRPr lang="ru-RU" sz="3600" b="1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ag_320x480_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354" y="1484784"/>
            <a:ext cx="4849910" cy="488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V="1">
            <a:off x="0" y="0"/>
            <a:ext cx="9144000" cy="1772816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3550"/>
            <a:ext cx="87868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воспитания граждан Российской Федерации</a:t>
            </a:r>
            <a:endParaRPr lang="ru-RU" sz="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2" y="2132856"/>
            <a:ext cx="910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 Московской области 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13.07.2015 г. № 114/2015-ОЗ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 патриотическом воспитании 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Московской области»</a:t>
            </a:r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V="1">
            <a:off x="0" y="0"/>
            <a:ext cx="9144000" cy="1772816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4624"/>
            <a:ext cx="878687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</a:t>
            </a:r>
          </a:p>
          <a:p>
            <a:pPr algn="ctr"/>
            <a:r>
              <a:rPr lang="ru-RU" sz="2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воспитательной системы </a:t>
            </a:r>
          </a:p>
          <a:p>
            <a:pPr algn="ctr"/>
            <a:r>
              <a:rPr lang="ru-RU" sz="2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ОО Ногинского муниципального района </a:t>
            </a:r>
          </a:p>
          <a:p>
            <a:pPr algn="ctr"/>
            <a:r>
              <a:rPr lang="ru-RU" sz="2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2015-2016 учебном году</a:t>
            </a:r>
            <a:endParaRPr lang="ru-RU" sz="2800" b="1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2" y="170080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целостной системы ОУ, направленной на создание условий для максимального развития личности, ее социального и гражданского становления и саморазвития.</a:t>
            </a: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более полного творческого и интеллектуального развития личности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развития самоуправления учащихся, предоставление им реальных возможностей в управлении ОО, в деятельности Единой детской организации школьников Ногинского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воспитания у детей и подростков: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- гражданственности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- патриотизма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- трудолюбия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- толерантности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- представления о нравственности и духовной культуре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- экологической культуры</a:t>
            </a:r>
            <a:endParaRPr lang="ru-RU" sz="800" b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V="1">
            <a:off x="0" y="0"/>
            <a:ext cx="9144000" cy="1124744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-27384"/>
            <a:ext cx="691276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кураторов</a:t>
            </a:r>
          </a:p>
          <a:p>
            <a:pPr algn="ctr"/>
            <a:r>
              <a:rPr lang="ru-RU" sz="2800" b="1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2015-2016 учебный год</a:t>
            </a:r>
            <a:endParaRPr lang="ru-RU" sz="2800" b="1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496944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446287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«А» – </a:t>
            </a:r>
            <a:r>
              <a:rPr lang="ru-RU" sz="2300" b="1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Нижник</a:t>
            </a:r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Людмила Степановна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«Б» – Слепнева Анна Юрьевна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«А» – Баскакова Яна Валерьевна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«Б» – </a:t>
            </a:r>
            <a:r>
              <a:rPr lang="ru-RU" sz="2300" b="1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Лучкина</a:t>
            </a:r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Мария Васильевна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«А» – Иванова Елена Анатольевна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«Б» – Ковтуненко Юлия Владимировна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«А» – Маркина Марина Александровна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«Б» – </a:t>
            </a:r>
            <a:r>
              <a:rPr lang="ru-RU" sz="2300" b="1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Рзаева</a:t>
            </a:r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Эльвира Александровна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«В» – Маркина Екатерина Сергеевна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 «А» – Собакина Марина Васильевна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 «Б» – Воробьева Маргарита Федоровна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«А» – Николаева Наталья Евгеньевна</a:t>
            </a:r>
          </a:p>
          <a:p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«Б» – </a:t>
            </a:r>
            <a:r>
              <a:rPr lang="ru-RU" sz="2300" b="1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Корчукова</a:t>
            </a:r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Вера Германовна</a:t>
            </a:r>
          </a:p>
          <a:p>
            <a:r>
              <a:rPr lang="ru-RU" sz="2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физико-математического профиля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Грибова Татьяна Ивановна</a:t>
            </a:r>
          </a:p>
          <a:p>
            <a:r>
              <a:rPr lang="ru-RU" sz="2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социально-гуманитарного профиля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b="1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Городничева</a:t>
            </a:r>
            <a:r>
              <a:rPr lang="ru-RU" sz="23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Ирина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V="1">
            <a:off x="0" y="-27384"/>
            <a:ext cx="9144000" cy="90872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89337"/>
            <a:ext cx="9108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воспитательных мероприятий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2015-2016 учебный год</a:t>
            </a:r>
          </a:p>
          <a:p>
            <a:pPr algn="ctr"/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лугодие</a:t>
            </a:r>
            <a:endParaRPr lang="ru-RU" sz="200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2008" y="1124744"/>
          <a:ext cx="9036496" cy="5608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52128"/>
                <a:gridCol w="4896544"/>
                <a:gridCol w="29878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 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праздничном шествии,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посвященном Дню Города.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классы,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кроме</a:t>
                      </a:r>
                      <a:r>
                        <a:rPr lang="ru-RU" sz="16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ачальной школы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41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Праздник День знаний: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торжественная линейка;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мероприятие для начальной школы;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тематические уроки и классные часы.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Туристический слет.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Предвыборная кампания.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Выборы.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Общешкольное родительское собрание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классы 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зала)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0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 дублера.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Праздничный концерт, посвященный Дню учителя.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школы </a:t>
                      </a: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</a:t>
                      </a:r>
                      <a:r>
                        <a:rPr lang="ru-RU" sz="1600" b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празднику.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классы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(украшение школы, </a:t>
                      </a:r>
                      <a:endParaRPr lang="ru-RU" sz="1600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украшение </a:t>
                      </a: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зала)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 пятиклассника.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Посвящение в гимназисты.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Новогодний праздник в среднем звене.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Новогодний КВН.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V="1">
            <a:off x="0" y="0"/>
            <a:ext cx="9144000" cy="90872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496" y="1101232"/>
          <a:ext cx="9036496" cy="564013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28544"/>
                <a:gridCol w="5803929"/>
                <a:gridCol w="2204023"/>
              </a:tblGrid>
              <a:tr h="135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 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41" marR="19441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Общешкольное родительское 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собрание.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классы 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(подготовка зала)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Вечер встречи выпускников.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 воина-интернационалиста 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(Классные часы).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– 10</a:t>
                      </a:r>
                      <a:r>
                        <a:rPr lang="ru-RU" sz="16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Праздник День Защитника Отечества.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классы 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Широкая 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Масленица.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Праздничный концерт в ДДЮТ.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Конкурс спортивно-бального танца.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40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мая. Митинг, посвященный Дню 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Победы.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классы 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(подготовка зала)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Возложение цветов к Мемориалу Славы.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праздничном шествии, посвященном Дню Победы.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Последний звонок.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(объединение по параллелям)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2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Общешкольное родительское собрание. 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(подготовка зала)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Летняя трудовая практика.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– 8 классы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Выпускные вечера.</a:t>
                      </a:r>
                      <a:endParaRPr lang="ru-RU" sz="1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4, 9</a:t>
                      </a: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11 классы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496" y="56818"/>
            <a:ext cx="9108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воспитательных мероприятий</a:t>
            </a:r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2015-2016 учебный год</a:t>
            </a:r>
          </a:p>
          <a:p>
            <a:pPr algn="ctr"/>
            <a:r>
              <a:rPr lang="en-US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лугодие</a:t>
            </a:r>
            <a:endParaRPr lang="ru-RU" sz="200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V="1">
            <a:off x="0" y="0"/>
            <a:ext cx="9144000" cy="1412776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0834"/>
            <a:ext cx="87154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Кружковая деятельность</a:t>
            </a:r>
            <a:endParaRPr lang="ru-RU" sz="4000" b="1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38" y="1412776"/>
            <a:ext cx="87125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Театральная студия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Руденко М.П.</a:t>
            </a:r>
          </a:p>
          <a:p>
            <a:pPr algn="ctr"/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Фото-студия «Смена»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Воловик В.А.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0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564904"/>
            <a:ext cx="3456009" cy="2592007"/>
          </a:xfrm>
          <a:prstGeom prst="rect">
            <a:avLst/>
          </a:prstGeom>
          <a:ln>
            <a:solidFill>
              <a:srgbClr val="6600FF"/>
            </a:solidFill>
          </a:ln>
        </p:spPr>
      </p:pic>
      <p:pic>
        <p:nvPicPr>
          <p:cNvPr id="12" name="Рисунок 11" descr="DSC00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3455999" cy="2592000"/>
          </a:xfrm>
          <a:prstGeom prst="rect">
            <a:avLst/>
          </a:prstGeom>
          <a:ln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V="1">
            <a:off x="0" y="0"/>
            <a:ext cx="9144000" cy="1412776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9337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Экскурсионная деятельность</a:t>
            </a:r>
          </a:p>
          <a:p>
            <a:pPr algn="ctr"/>
            <a:r>
              <a:rPr lang="ru-RU" sz="4000" b="1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НОУ «Ногинская гимназия»</a:t>
            </a:r>
            <a:endParaRPr lang="ru-RU" sz="4000" b="1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38" y="1412776"/>
            <a:ext cx="87125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в каникулярное время</a:t>
            </a:r>
          </a:p>
          <a:p>
            <a:pPr algn="ctr"/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учебно-тематическая экскурсия в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четверть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0781.JPG"/>
          <p:cNvPicPr>
            <a:picLocks noChangeAspect="1"/>
          </p:cNvPicPr>
          <p:nvPr/>
        </p:nvPicPr>
        <p:blipFill>
          <a:blip r:embed="rId2" cstate="print"/>
          <a:srcRect l="10436" r="14772"/>
          <a:stretch>
            <a:fillRect/>
          </a:stretch>
        </p:blipFill>
        <p:spPr>
          <a:xfrm>
            <a:off x="107504" y="4365104"/>
            <a:ext cx="2343159" cy="2349682"/>
          </a:xfrm>
          <a:prstGeom prst="rect">
            <a:avLst/>
          </a:prstGeom>
        </p:spPr>
      </p:pic>
      <p:pic>
        <p:nvPicPr>
          <p:cNvPr id="7" name="Рисунок 6" descr="DSC00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6543" y="4365104"/>
            <a:ext cx="3168350" cy="2376263"/>
          </a:xfrm>
          <a:prstGeom prst="rect">
            <a:avLst/>
          </a:prstGeom>
        </p:spPr>
      </p:pic>
      <p:pic>
        <p:nvPicPr>
          <p:cNvPr id="8" name="Рисунок 7" descr="DSC007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060847"/>
            <a:ext cx="2520280" cy="1673623"/>
          </a:xfrm>
          <a:prstGeom prst="rect">
            <a:avLst/>
          </a:prstGeom>
        </p:spPr>
      </p:pic>
      <p:pic>
        <p:nvPicPr>
          <p:cNvPr id="9" name="Рисунок 8" descr="DSC00781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9219" r="7807"/>
          <a:stretch>
            <a:fillRect/>
          </a:stretch>
        </p:blipFill>
        <p:spPr>
          <a:xfrm>
            <a:off x="6084167" y="4365104"/>
            <a:ext cx="2965413" cy="2376263"/>
          </a:xfrm>
          <a:prstGeom prst="rect">
            <a:avLst/>
          </a:prstGeom>
        </p:spPr>
      </p:pic>
      <p:pic>
        <p:nvPicPr>
          <p:cNvPr id="10" name="Рисунок 9" descr="DSC00781.JPG"/>
          <p:cNvPicPr>
            <a:picLocks noChangeAspect="1"/>
          </p:cNvPicPr>
          <p:nvPr/>
        </p:nvPicPr>
        <p:blipFill>
          <a:blip r:embed="rId6" cstate="print"/>
          <a:srcRect r="9681"/>
          <a:stretch>
            <a:fillRect/>
          </a:stretch>
        </p:blipFill>
        <p:spPr>
          <a:xfrm>
            <a:off x="4716767" y="2060848"/>
            <a:ext cx="2015473" cy="1673623"/>
          </a:xfrm>
          <a:prstGeom prst="rect">
            <a:avLst/>
          </a:prstGeom>
        </p:spPr>
      </p:pic>
      <p:pic>
        <p:nvPicPr>
          <p:cNvPr id="11" name="Рисунок 10" descr="DSC007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999" y="2060848"/>
            <a:ext cx="2231497" cy="1673622"/>
          </a:xfrm>
          <a:prstGeom prst="rect">
            <a:avLst/>
          </a:prstGeom>
        </p:spPr>
      </p:pic>
      <p:pic>
        <p:nvPicPr>
          <p:cNvPr id="12" name="Рисунок 11" descr="DSC00781.JPG"/>
          <p:cNvPicPr>
            <a:picLocks noChangeAspect="1"/>
          </p:cNvPicPr>
          <p:nvPr/>
        </p:nvPicPr>
        <p:blipFill>
          <a:blip r:embed="rId8" cstate="print"/>
          <a:srcRect l="11115"/>
          <a:stretch>
            <a:fillRect/>
          </a:stretch>
        </p:blipFill>
        <p:spPr>
          <a:xfrm>
            <a:off x="2659802" y="2060849"/>
            <a:ext cx="1983458" cy="1673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563</Words>
  <Application>Microsoft Office PowerPoint</Application>
  <PresentationFormat>Экран (4:3)</PresentationFormat>
  <Paragraphs>145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2015-10-13T08:23:56Z</dcterms:created>
  <dcterms:modified xsi:type="dcterms:W3CDTF">2015-10-13T08:30:02Z</dcterms:modified>
</cp:coreProperties>
</file>